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42"/>
  </p:notesMasterIdLst>
  <p:handoutMasterIdLst>
    <p:handoutMasterId r:id="rId43"/>
  </p:handoutMasterIdLst>
  <p:sldIdLst>
    <p:sldId id="260" r:id="rId2"/>
    <p:sldId id="286" r:id="rId3"/>
    <p:sldId id="319" r:id="rId4"/>
    <p:sldId id="320" r:id="rId5"/>
    <p:sldId id="321" r:id="rId6"/>
    <p:sldId id="322" r:id="rId7"/>
    <p:sldId id="315" r:id="rId8"/>
    <p:sldId id="261" r:id="rId9"/>
    <p:sldId id="323" r:id="rId10"/>
    <p:sldId id="324" r:id="rId11"/>
    <p:sldId id="325" r:id="rId12"/>
    <p:sldId id="326" r:id="rId13"/>
    <p:sldId id="327" r:id="rId14"/>
    <p:sldId id="328" r:id="rId15"/>
    <p:sldId id="316" r:id="rId16"/>
    <p:sldId id="272" r:id="rId17"/>
    <p:sldId id="329" r:id="rId18"/>
    <p:sldId id="330" r:id="rId19"/>
    <p:sldId id="331" r:id="rId20"/>
    <p:sldId id="332" r:id="rId21"/>
    <p:sldId id="333" r:id="rId22"/>
    <p:sldId id="334" r:id="rId23"/>
    <p:sldId id="335" r:id="rId24"/>
    <p:sldId id="336" r:id="rId25"/>
    <p:sldId id="337" r:id="rId26"/>
    <p:sldId id="317" r:id="rId27"/>
    <p:sldId id="338" r:id="rId28"/>
    <p:sldId id="282" r:id="rId29"/>
    <p:sldId id="339" r:id="rId30"/>
    <p:sldId id="347" r:id="rId31"/>
    <p:sldId id="340" r:id="rId32"/>
    <p:sldId id="341" r:id="rId33"/>
    <p:sldId id="342" r:id="rId34"/>
    <p:sldId id="343" r:id="rId35"/>
    <p:sldId id="344" r:id="rId36"/>
    <p:sldId id="318" r:id="rId37"/>
    <p:sldId id="314" r:id="rId38"/>
    <p:sldId id="345" r:id="rId39"/>
    <p:sldId id="346" r:id="rId40"/>
    <p:sldId id="349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5AFA3"/>
    <a:srgbClr val="542804"/>
    <a:srgbClr val="6B3305"/>
    <a:srgbClr val="341902"/>
    <a:srgbClr val="28391F"/>
    <a:srgbClr val="323F19"/>
    <a:srgbClr val="0D1D31"/>
    <a:srgbClr val="D0BEB4"/>
    <a:srgbClr val="13180A"/>
    <a:srgbClr val="97BD8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54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-1200" y="-96"/>
      </p:cViewPr>
      <p:guideLst>
        <p:guide orient="horz" pos="1376"/>
        <p:guide orient="horz" pos="4200"/>
        <p:guide orient="horz" pos="956"/>
        <p:guide orient="horz" pos="224"/>
        <p:guide pos="2880"/>
        <p:guide pos="2432"/>
        <p:guide pos="5440"/>
        <p:guide pos="5536"/>
        <p:guide pos="22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9" d="100"/>
          <a:sy n="59" d="100"/>
        </p:scale>
        <p:origin x="-2064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206E8-29D4-4F70-B70D-47DAB7021F34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54D03-080A-441E-AF1D-F4A5942B88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7682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3A230-7525-48E8-A0A2-07C8F969D67B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9F440-24D1-4374-8888-2EDD3378D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 </a:t>
            </a:r>
            <a:r>
              <a:rPr lang="en-US" dirty="0" err="1" smtClean="0"/>
              <a:t>Universitas</a:t>
            </a:r>
            <a:r>
              <a:rPr lang="en-US" dirty="0" smtClean="0"/>
              <a:t>: at first</a:t>
            </a:r>
            <a:r>
              <a:rPr lang="en-US" baseline="0" dirty="0" smtClean="0"/>
              <a:t> any association of people, such as a guild, was called a </a:t>
            </a:r>
            <a:r>
              <a:rPr lang="en-US" i="1" baseline="0" dirty="0" err="1" smtClean="0"/>
              <a:t>universitas</a:t>
            </a:r>
            <a:r>
              <a:rPr lang="en-US" i="0" baseline="0" dirty="0" smtClean="0"/>
              <a:t>, but gradually the term came to designate those united for the common purpose of education.</a:t>
            </a:r>
          </a:p>
          <a:p>
            <a:r>
              <a:rPr lang="en-US" i="0" baseline="0" dirty="0" smtClean="0"/>
              <a:t>4. Bologna: leading center for the study of law</a:t>
            </a:r>
          </a:p>
          <a:p>
            <a:r>
              <a:rPr lang="en-US" i="0" baseline="0" dirty="0" smtClean="0"/>
              <a:t>5. Paris: leading center for the study of theology and liberal arts</a:t>
            </a:r>
          </a:p>
          <a:p>
            <a:r>
              <a:rPr lang="en-US" i="0" baseline="0" dirty="0" smtClean="0"/>
              <a:t>These schools served as models for other universities.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9F440-24D1-4374-8888-2EDD3378DE7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n-US" dirty="0" smtClean="0"/>
              <a:t>Scholasticism:</a:t>
            </a:r>
            <a:r>
              <a:rPr lang="en-US" baseline="0" dirty="0" smtClean="0"/>
              <a:t> characterized by a renewed interest in theology and philosophy; 2 sources of knowledge: faith and reason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Anselm: the archbishop of Canterbury</a:t>
            </a: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9F440-24D1-4374-8888-2EDD3378DE7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7203"/>
            <a:ext cx="7772400" cy="1470025"/>
          </a:xfrm>
          <a:noFill/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69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7075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D1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954142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30500" y="850900"/>
            <a:ext cx="5943600" cy="1143000"/>
          </a:xfrm>
          <a:noFill/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69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100" y="2527300"/>
            <a:ext cx="7863840" cy="41148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3600" dirty="0" smtClean="0">
                <a:solidFill>
                  <a:srgbClr val="C5AFA3"/>
                </a:solidFill>
                <a:effectLst>
                  <a:outerShdw blurRad="50800" dist="38100" dir="2700000" algn="tl" rotWithShape="0">
                    <a:srgbClr val="201929">
                      <a:alpha val="73000"/>
                    </a:srgbClr>
                  </a:outerShdw>
                </a:effectLst>
              </a:defRPr>
            </a:lvl1pPr>
            <a:lvl2pPr>
              <a:defRPr lang="en-US" sz="3200" dirty="0" smtClean="0">
                <a:solidFill>
                  <a:srgbClr val="C5AFA3"/>
                </a:solidFill>
                <a:effectLst>
                  <a:outerShdw blurRad="50800" dist="38100" dir="2700000" algn="tl" rotWithShape="0">
                    <a:srgbClr val="201929">
                      <a:alpha val="73000"/>
                    </a:srgbClr>
                  </a:outerShdw>
                </a:effectLst>
              </a:defRPr>
            </a:lvl2pPr>
            <a:lvl3pPr>
              <a:defRPr lang="en-US" sz="2800" dirty="0" smtClean="0">
                <a:solidFill>
                  <a:srgbClr val="C5AFA3"/>
                </a:solidFill>
                <a:effectLst>
                  <a:outerShdw blurRad="50800" dist="38100" dir="2700000" algn="tl" rotWithShape="0">
                    <a:srgbClr val="201929">
                      <a:alpha val="73000"/>
                    </a:srgbClr>
                  </a:outerShdw>
                </a:effectLst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9405985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80300" cy="1143000"/>
          </a:xfrm>
          <a:noFill/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69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100" y="1600200"/>
            <a:ext cx="7023100" cy="50419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3600" dirty="0" smtClean="0">
                <a:solidFill>
                  <a:srgbClr val="C5AFA3"/>
                </a:solidFill>
                <a:effectLst>
                  <a:outerShdw blurRad="50800" dist="38100" dir="2700000" algn="tl" rotWithShape="0">
                    <a:srgbClr val="201929">
                      <a:alpha val="73000"/>
                    </a:srgbClr>
                  </a:outerShdw>
                </a:effectLst>
              </a:defRPr>
            </a:lvl1pPr>
            <a:lvl2pPr>
              <a:defRPr lang="en-US" sz="3200" dirty="0" smtClean="0">
                <a:solidFill>
                  <a:srgbClr val="C5AFA3"/>
                </a:solidFill>
                <a:effectLst>
                  <a:outerShdw blurRad="50800" dist="38100" dir="2700000" algn="tl" rotWithShape="0">
                    <a:srgbClr val="201929">
                      <a:alpha val="73000"/>
                    </a:srgbClr>
                  </a:outerShdw>
                </a:effectLst>
              </a:defRPr>
            </a:lvl2pPr>
            <a:lvl3pPr>
              <a:defRPr lang="en-US" sz="2800" dirty="0" smtClean="0">
                <a:solidFill>
                  <a:srgbClr val="C5AFA3"/>
                </a:solidFill>
                <a:effectLst>
                  <a:outerShdw blurRad="50800" dist="38100" dir="2700000" algn="tl" rotWithShape="0">
                    <a:srgbClr val="201929">
                      <a:alpha val="73000"/>
                    </a:srgbClr>
                  </a:outerShdw>
                </a:effectLst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32531694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aragraph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93900" y="274638"/>
            <a:ext cx="6675120" cy="1143000"/>
          </a:xfrm>
          <a:noFill/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69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95144" y="1719072"/>
            <a:ext cx="6309360" cy="492861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3600" dirty="0" smtClean="0">
                <a:solidFill>
                  <a:srgbClr val="C5AFA3"/>
                </a:solidFill>
                <a:effectLst>
                  <a:outerShdw blurRad="50800" dist="38100" dir="2700000" algn="tl" rotWithShape="0">
                    <a:srgbClr val="201929">
                      <a:alpha val="73000"/>
                    </a:srgbClr>
                  </a:outerShdw>
                </a:effectLst>
              </a:defRPr>
            </a:lvl1pPr>
            <a:lvl2pPr>
              <a:defRPr lang="en-US" sz="3200" dirty="0" smtClean="0">
                <a:solidFill>
                  <a:srgbClr val="C5AFA3"/>
                </a:solidFill>
                <a:effectLst>
                  <a:outerShdw blurRad="50800" dist="38100" dir="2700000" algn="tl" rotWithShape="0">
                    <a:srgbClr val="201929">
                      <a:alpha val="73000"/>
                    </a:srgbClr>
                  </a:outerShdw>
                </a:effectLst>
              </a:defRPr>
            </a:lvl2pPr>
            <a:lvl3pPr>
              <a:defRPr lang="en-US" sz="2800" dirty="0" smtClean="0">
                <a:solidFill>
                  <a:srgbClr val="C5AFA3"/>
                </a:solidFill>
                <a:effectLst>
                  <a:outerShdw blurRad="50800" dist="38100" dir="2700000" algn="tl" rotWithShape="0">
                    <a:srgbClr val="201929">
                      <a:alpha val="73000"/>
                    </a:srgbClr>
                  </a:outerShdw>
                </a:effectLst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65600232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3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Paragraph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698500"/>
            <a:ext cx="7924800" cy="1155700"/>
          </a:xfrm>
          <a:noFill/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69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8076" y="2011680"/>
            <a:ext cx="7927848" cy="452628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3600" dirty="0" smtClean="0">
                <a:solidFill>
                  <a:srgbClr val="C5AFA3"/>
                </a:solidFill>
                <a:effectLst>
                  <a:outerShdw blurRad="50800" dist="38100" dir="2700000" algn="tl" rotWithShape="0">
                    <a:srgbClr val="201929">
                      <a:alpha val="73000"/>
                    </a:srgbClr>
                  </a:outerShdw>
                </a:effectLst>
              </a:defRPr>
            </a:lvl1pPr>
            <a:lvl2pPr>
              <a:defRPr lang="en-US" sz="3200" dirty="0" smtClean="0">
                <a:solidFill>
                  <a:srgbClr val="C5AFA3"/>
                </a:solidFill>
                <a:effectLst>
                  <a:outerShdw blurRad="50800" dist="38100" dir="2700000" algn="tl" rotWithShape="0">
                    <a:srgbClr val="201929">
                      <a:alpha val="73000"/>
                    </a:srgbClr>
                  </a:outerShdw>
                </a:effectLst>
              </a:defRPr>
            </a:lvl2pPr>
            <a:lvl3pPr>
              <a:defRPr lang="en-US" sz="2800" dirty="0" smtClean="0">
                <a:solidFill>
                  <a:srgbClr val="C5AFA3"/>
                </a:solidFill>
                <a:effectLst>
                  <a:outerShdw blurRad="50800" dist="38100" dir="2700000" algn="tl" rotWithShape="0">
                    <a:srgbClr val="201929">
                      <a:alpha val="73000"/>
                    </a:srgbClr>
                  </a:outerShdw>
                </a:effectLst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33530930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3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60800" y="355600"/>
            <a:ext cx="4927600" cy="1143000"/>
          </a:xfrm>
          <a:noFill/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69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0700" y="2120900"/>
            <a:ext cx="4038600" cy="4525963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3200" dirty="0" smtClean="0">
                <a:solidFill>
                  <a:srgbClr val="D0BEB4"/>
                </a:solidFill>
                <a:effectLst>
                  <a:outerShdw blurRad="50800" dist="38100" dir="2700000" algn="tl" rotWithShape="0">
                    <a:srgbClr val="13180A">
                      <a:alpha val="69000"/>
                    </a:srgbClr>
                  </a:outerShdw>
                </a:effectLst>
              </a:defRPr>
            </a:lvl1pPr>
            <a:lvl2pPr>
              <a:defRPr lang="en-US" sz="2800" dirty="0" smtClean="0">
                <a:solidFill>
                  <a:srgbClr val="D0BEB4"/>
                </a:solidFill>
                <a:effectLst>
                  <a:outerShdw blurRad="50800" dist="38100" dir="2700000" algn="tl" rotWithShape="0">
                    <a:srgbClr val="13180A">
                      <a:alpha val="69000"/>
                    </a:srgbClr>
                  </a:outerShdw>
                </a:effectLst>
              </a:defRPr>
            </a:lvl2pPr>
            <a:lvl3pPr>
              <a:defRPr lang="en-US" sz="2400" dirty="0" smtClean="0">
                <a:solidFill>
                  <a:srgbClr val="D0BEB4"/>
                </a:solidFill>
                <a:effectLst>
                  <a:outerShdw blurRad="50800" dist="38100" dir="2700000" algn="tl" rotWithShape="0">
                    <a:srgbClr val="13180A">
                      <a:alpha val="69000"/>
                    </a:srgbClr>
                  </a:outerShdw>
                </a:effectLst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120900"/>
            <a:ext cx="4038600" cy="4525963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3200" dirty="0" smtClean="0">
                <a:solidFill>
                  <a:srgbClr val="D0BEB4"/>
                </a:solidFill>
                <a:effectLst>
                  <a:outerShdw blurRad="50800" dist="38100" dir="2700000" algn="tl" rotWithShape="0">
                    <a:srgbClr val="13180A">
                      <a:alpha val="69000"/>
                    </a:srgbClr>
                  </a:outerShdw>
                </a:effectLst>
              </a:defRPr>
            </a:lvl1pPr>
            <a:lvl2pPr>
              <a:defRPr lang="en-US" sz="2800" dirty="0" smtClean="0">
                <a:solidFill>
                  <a:srgbClr val="D0BEB4"/>
                </a:solidFill>
                <a:effectLst>
                  <a:outerShdw blurRad="50800" dist="38100" dir="2700000" algn="tl" rotWithShape="0">
                    <a:srgbClr val="13180A">
                      <a:alpha val="69000"/>
                    </a:srgbClr>
                  </a:outerShdw>
                </a:effectLst>
              </a:defRPr>
            </a:lvl2pPr>
            <a:lvl3pPr>
              <a:defRPr lang="en-US" sz="2400" dirty="0" smtClean="0">
                <a:solidFill>
                  <a:srgbClr val="D0BEB4"/>
                </a:solidFill>
                <a:effectLst>
                  <a:outerShdw blurRad="50800" dist="38100" dir="2700000" algn="tl" rotWithShape="0">
                    <a:srgbClr val="13180A">
                      <a:alpha val="69000"/>
                    </a:srgbClr>
                  </a:outerShdw>
                </a:effectLst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6888680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 bldLvl="3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5600" y="914400"/>
            <a:ext cx="8432800" cy="1143000"/>
          </a:xfrm>
          <a:noFill/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69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20700" y="2184400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rgbClr val="0D1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00" y="2824162"/>
            <a:ext cx="4040188" cy="3843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800" dirty="0" smtClean="0">
                <a:solidFill>
                  <a:srgbClr val="D0BEB4"/>
                </a:solidFill>
                <a:effectLst>
                  <a:outerShdw blurRad="50800" dist="38100" dir="2700000" algn="tl" rotWithShape="0">
                    <a:srgbClr val="13180A">
                      <a:alpha val="69000"/>
                    </a:srgbClr>
                  </a:outerShdw>
                </a:effectLst>
              </a:defRPr>
            </a:lvl1pPr>
            <a:lvl2pPr>
              <a:defRPr lang="en-US" sz="2400" dirty="0" smtClean="0">
                <a:solidFill>
                  <a:srgbClr val="D0BEB4"/>
                </a:solidFill>
                <a:effectLst>
                  <a:outerShdw blurRad="50800" dist="38100" dir="2700000" algn="tl" rotWithShape="0">
                    <a:srgbClr val="13180A">
                      <a:alpha val="69000"/>
                    </a:srgbClr>
                  </a:outerShdw>
                </a:effectLst>
              </a:defRPr>
            </a:lvl2pPr>
            <a:lvl3pPr>
              <a:defRPr lang="en-US" sz="2000" dirty="0" smtClean="0">
                <a:solidFill>
                  <a:srgbClr val="D0BEB4"/>
                </a:solidFill>
                <a:effectLst>
                  <a:outerShdw blurRad="50800" dist="38100" dir="2700000" algn="tl" rotWithShape="0">
                    <a:srgbClr val="13180A">
                      <a:alpha val="69000"/>
                    </a:srgbClr>
                  </a:outerShdw>
                </a:effectLst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572000" y="2184400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rgbClr val="0D1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824162"/>
            <a:ext cx="4041775" cy="3843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800" dirty="0" smtClean="0">
                <a:solidFill>
                  <a:srgbClr val="D0BEB4"/>
                </a:solidFill>
                <a:effectLst>
                  <a:outerShdw blurRad="50800" dist="38100" dir="2700000" algn="tl" rotWithShape="0">
                    <a:srgbClr val="13180A">
                      <a:alpha val="69000"/>
                    </a:srgbClr>
                  </a:outerShdw>
                </a:effectLst>
              </a:defRPr>
            </a:lvl1pPr>
            <a:lvl2pPr>
              <a:defRPr lang="en-US" sz="2400" dirty="0" smtClean="0">
                <a:solidFill>
                  <a:srgbClr val="D0BEB4"/>
                </a:solidFill>
                <a:effectLst>
                  <a:outerShdw blurRad="50800" dist="38100" dir="2700000" algn="tl" rotWithShape="0">
                    <a:srgbClr val="13180A">
                      <a:alpha val="69000"/>
                    </a:srgbClr>
                  </a:outerShdw>
                </a:effectLst>
              </a:defRPr>
            </a:lvl2pPr>
            <a:lvl3pPr>
              <a:defRPr lang="en-US" sz="2000" dirty="0" smtClean="0">
                <a:solidFill>
                  <a:srgbClr val="D0BEB4"/>
                </a:solidFill>
                <a:effectLst>
                  <a:outerShdw blurRad="50800" dist="38100" dir="2700000" algn="tl" rotWithShape="0">
                    <a:srgbClr val="13180A">
                      <a:alpha val="69000"/>
                    </a:srgbClr>
                  </a:outerShdw>
                </a:effectLst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8024592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 bldLvl="3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/>
      <p:bldP spid="6" grpId="0" build="p" bldLvl="3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69000"/>
                    </a:prst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94237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1814015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4060343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743" r:id="rId3"/>
    <p:sldLayoutId id="2147483686" r:id="rId4"/>
    <p:sldLayoutId id="2147483744" r:id="rId5"/>
    <p:sldLayoutId id="2147483678" r:id="rId6"/>
    <p:sldLayoutId id="2147483679" r:id="rId7"/>
    <p:sldLayoutId id="2147483680" r:id="rId8"/>
    <p:sldLayoutId id="2147483681" r:id="rId9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Lucida Sans Unicode" pitchFamily="34" charset="0"/>
          <a:ea typeface="+mn-ea"/>
          <a:cs typeface="Lucida Sans Unicod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Lucida Sans Unicode" pitchFamily="34" charset="0"/>
          <a:ea typeface="+mn-ea"/>
          <a:cs typeface="Lucida Sans Unicod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hyperlink" Target="http://internetshakespeare.uvic.ca/Library/SLT/history/the%20histories/kings1.html" TargetMode="Externa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10: The Reshaping of Medieval Europe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I. Revival of Trade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848906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Establishment of Guilds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Guilds regulated the business activity of a given town</a:t>
            </a:r>
          </a:p>
          <a:p>
            <a:pPr lvl="1"/>
            <a:r>
              <a:rPr lang="en-US" dirty="0" smtClean="0"/>
              <a:t>Functions</a:t>
            </a:r>
          </a:p>
          <a:p>
            <a:r>
              <a:rPr lang="en-US" dirty="0" smtClean="0"/>
              <a:t>Two types:</a:t>
            </a:r>
          </a:p>
          <a:p>
            <a:pPr lvl="1"/>
            <a:r>
              <a:rPr lang="en-US" dirty="0" smtClean="0"/>
              <a:t>Merchant</a:t>
            </a:r>
          </a:p>
          <a:p>
            <a:pPr lvl="1"/>
            <a:r>
              <a:rPr lang="en-US" dirty="0" smtClean="0"/>
              <a:t>Craft</a:t>
            </a:r>
          </a:p>
          <a:p>
            <a:pPr lvl="2"/>
            <a:r>
              <a:rPr lang="en-US" dirty="0" smtClean="0"/>
              <a:t>Organized by occupation</a:t>
            </a:r>
          </a:p>
        </p:txBody>
      </p:sp>
    </p:spTree>
    <p:extLst>
      <p:ext uri="{BB962C8B-B14F-4D97-AF65-F5344CB8AC3E}">
        <p14:creationId xmlns:p14="http://schemas.microsoft.com/office/powerpoint/2010/main" xmlns="" val="4415627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Establishment of Guilds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classes of craft guild members:</a:t>
            </a:r>
          </a:p>
          <a:p>
            <a:pPr lvl="1"/>
            <a:r>
              <a:rPr lang="en-US" dirty="0" smtClean="0"/>
              <a:t>Apprentice</a:t>
            </a:r>
          </a:p>
          <a:p>
            <a:pPr lvl="1"/>
            <a:r>
              <a:rPr lang="en-US" dirty="0"/>
              <a:t>Journeyman</a:t>
            </a:r>
            <a:endParaRPr lang="en-US" dirty="0" smtClean="0"/>
          </a:p>
          <a:p>
            <a:pPr lvl="1"/>
            <a:r>
              <a:rPr lang="en-US" dirty="0" smtClean="0"/>
              <a:t>Master</a:t>
            </a:r>
          </a:p>
          <a:p>
            <a:r>
              <a:rPr lang="en-US" dirty="0" smtClean="0"/>
              <a:t>Hanseatic League</a:t>
            </a:r>
          </a:p>
        </p:txBody>
      </p:sp>
    </p:spTree>
    <p:extLst>
      <p:ext uri="{BB962C8B-B14F-4D97-AF65-F5344CB8AC3E}">
        <p14:creationId xmlns:p14="http://schemas.microsoft.com/office/powerpoint/2010/main" xmlns="" val="3225277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New Social Class Emerges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Middle class</a:t>
            </a:r>
          </a:p>
          <a:p>
            <a:pPr lvl="1"/>
            <a:r>
              <a:rPr lang="en-US" dirty="0" smtClean="0"/>
              <a:t>Merchants, bankers, craftsmen, skilled laborers</a:t>
            </a:r>
          </a:p>
          <a:p>
            <a:pPr lvl="1"/>
            <a:r>
              <a:rPr lang="en-US" dirty="0" smtClean="0"/>
              <a:t>“Men of the town”</a:t>
            </a:r>
          </a:p>
          <a:p>
            <a:pPr lvl="1"/>
            <a:r>
              <a:rPr lang="en-US" dirty="0" smtClean="0"/>
              <a:t>Gained freedom and money</a:t>
            </a:r>
          </a:p>
          <a:p>
            <a:pPr lvl="1"/>
            <a:r>
              <a:rPr lang="en-US" dirty="0" smtClean="0"/>
              <a:t>Livelihood was trade</a:t>
            </a:r>
          </a:p>
        </p:txBody>
      </p:sp>
    </p:spTree>
    <p:extLst>
      <p:ext uri="{BB962C8B-B14F-4D97-AF65-F5344CB8AC3E}">
        <p14:creationId xmlns:p14="http://schemas.microsoft.com/office/powerpoint/2010/main" xmlns="" val="3225277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New Social Class Emerges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ranking began to shift</a:t>
            </a:r>
          </a:p>
          <a:p>
            <a:r>
              <a:rPr lang="en-US" dirty="0" smtClean="0"/>
              <a:t>Nobility’s political authority began to diminish</a:t>
            </a:r>
          </a:p>
          <a:p>
            <a:r>
              <a:rPr lang="en-US" dirty="0" smtClean="0"/>
              <a:t>Desire for stable and uniform government</a:t>
            </a:r>
          </a:p>
        </p:txBody>
      </p:sp>
    </p:spTree>
    <p:extLst>
      <p:ext uri="{BB962C8B-B14F-4D97-AF65-F5344CB8AC3E}">
        <p14:creationId xmlns:p14="http://schemas.microsoft.com/office/powerpoint/2010/main" xmlns="" val="1506453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Town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Walled towns became crowded</a:t>
            </a:r>
          </a:p>
          <a:p>
            <a:r>
              <a:rPr lang="en-US" dirty="0" smtClean="0"/>
              <a:t>Sanitation problems</a:t>
            </a:r>
          </a:p>
          <a:p>
            <a:r>
              <a:rPr lang="en-US" dirty="0" smtClean="0"/>
              <a:t>Exciting activities</a:t>
            </a:r>
          </a:p>
        </p:txBody>
      </p:sp>
    </p:spTree>
    <p:extLst>
      <p:ext uri="{BB962C8B-B14F-4D97-AF65-F5344CB8AC3E}">
        <p14:creationId xmlns:p14="http://schemas.microsoft.com/office/powerpoint/2010/main" xmlns="" val="1506453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10: The Reshaping of Medieval Europe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III. Medieval Learning and 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199216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332" y="2527300"/>
            <a:ext cx="7636608" cy="41148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Liberal arts curriculum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err="1" smtClean="0"/>
              <a:t>Trivium</a:t>
            </a:r>
            <a:endParaRPr lang="en-US" dirty="0" smtClean="0"/>
          </a:p>
          <a:p>
            <a:pPr lvl="1"/>
            <a:r>
              <a:rPr lang="en-US" dirty="0" smtClean="0"/>
              <a:t>Grammar (Latin)</a:t>
            </a:r>
          </a:p>
          <a:p>
            <a:pPr lvl="1"/>
            <a:r>
              <a:rPr lang="en-US" dirty="0" smtClean="0"/>
              <a:t>Rhetoric (effective speaking)</a:t>
            </a:r>
          </a:p>
          <a:p>
            <a:pPr lvl="1"/>
            <a:r>
              <a:rPr lang="en-US" dirty="0" smtClean="0"/>
              <a:t>Logic</a:t>
            </a:r>
          </a:p>
        </p:txBody>
      </p:sp>
    </p:spTree>
    <p:extLst>
      <p:ext uri="{BB962C8B-B14F-4D97-AF65-F5344CB8AC3E}">
        <p14:creationId xmlns:p14="http://schemas.microsoft.com/office/powerpoint/2010/main" xmlns="" val="2191376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0845" y="2527300"/>
            <a:ext cx="6260124" cy="41148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 startAt="3"/>
            </a:pPr>
            <a:r>
              <a:rPr lang="en-US" dirty="0" err="1" smtClean="0"/>
              <a:t>Quadrivium</a:t>
            </a:r>
            <a:endParaRPr lang="en-US" dirty="0" smtClean="0"/>
          </a:p>
          <a:p>
            <a:pPr lvl="1"/>
            <a:r>
              <a:rPr lang="en-US" dirty="0" smtClean="0"/>
              <a:t>Arithmetic</a:t>
            </a:r>
          </a:p>
          <a:p>
            <a:pPr lvl="1"/>
            <a:r>
              <a:rPr lang="en-US" dirty="0" smtClean="0"/>
              <a:t>Geometry</a:t>
            </a:r>
          </a:p>
          <a:p>
            <a:pPr lvl="1"/>
            <a:r>
              <a:rPr lang="en-US" dirty="0" smtClean="0"/>
              <a:t>Astronomy</a:t>
            </a:r>
          </a:p>
          <a:p>
            <a:pPr lvl="1"/>
            <a:r>
              <a:rPr lang="en-US" dirty="0" smtClean="0"/>
              <a:t>Music</a:t>
            </a:r>
          </a:p>
        </p:txBody>
      </p:sp>
    </p:spTree>
    <p:extLst>
      <p:ext uri="{BB962C8B-B14F-4D97-AF65-F5344CB8AC3E}">
        <p14:creationId xmlns:p14="http://schemas.microsoft.com/office/powerpoint/2010/main" xmlns="" val="21669012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Revival of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9494" y="2527300"/>
            <a:ext cx="7680949" cy="41148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Improving political and economic conditions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Contact with Byzantine and Arab civilizations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Growing towns and more government functions</a:t>
            </a:r>
          </a:p>
        </p:txBody>
      </p:sp>
    </p:spTree>
    <p:extLst>
      <p:ext uri="{BB962C8B-B14F-4D97-AF65-F5344CB8AC3E}">
        <p14:creationId xmlns:p14="http://schemas.microsoft.com/office/powerpoint/2010/main" xmlns="" val="21669012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Universities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8301" y="2527300"/>
            <a:ext cx="6780623" cy="41148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Centers of learning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Master teachers</a:t>
            </a:r>
          </a:p>
          <a:p>
            <a:pPr marL="742950" indent="-742950">
              <a:buFont typeface="+mj-lt"/>
              <a:buAutoNum type="arabicPeriod"/>
            </a:pPr>
            <a:r>
              <a:rPr lang="en-US" i="1" dirty="0" err="1" smtClean="0"/>
              <a:t>Universitas</a:t>
            </a:r>
            <a:endParaRPr lang="en-US" i="1" dirty="0" smtClean="0"/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Bologna: law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Paris: theology</a:t>
            </a:r>
          </a:p>
        </p:txBody>
      </p:sp>
    </p:spTree>
    <p:extLst>
      <p:ext uri="{BB962C8B-B14F-4D97-AF65-F5344CB8AC3E}">
        <p14:creationId xmlns:p14="http://schemas.microsoft.com/office/powerpoint/2010/main" xmlns="" val="21669012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Revival of Trade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Trade activity had declined</a:t>
            </a:r>
          </a:p>
          <a:p>
            <a:r>
              <a:rPr lang="en-US" dirty="0" smtClean="0"/>
              <a:t>Money was in short supply</a:t>
            </a:r>
          </a:p>
          <a:p>
            <a:r>
              <a:rPr lang="en-US" dirty="0" smtClean="0"/>
              <a:t>Travel was often treacherous</a:t>
            </a:r>
          </a:p>
          <a:p>
            <a:r>
              <a:rPr lang="en-US" dirty="0" smtClean="0"/>
              <a:t>Towns declined in size</a:t>
            </a:r>
          </a:p>
          <a:p>
            <a:r>
              <a:rPr lang="en-US" dirty="0" smtClean="0"/>
              <a:t>Manors were self-sufficient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689295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Philosophy and Theology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8310" y="2527300"/>
            <a:ext cx="7104185" cy="41148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Scholasticism</a:t>
            </a:r>
          </a:p>
          <a:p>
            <a:pPr lvl="1"/>
            <a:r>
              <a:rPr lang="en-US" dirty="0" smtClean="0"/>
              <a:t>Bible study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Scholastic thinkers:</a:t>
            </a:r>
          </a:p>
          <a:p>
            <a:pPr lvl="1"/>
            <a:r>
              <a:rPr lang="en-US" dirty="0" smtClean="0"/>
              <a:t>Anselm</a:t>
            </a:r>
          </a:p>
          <a:p>
            <a:pPr lvl="1"/>
            <a:r>
              <a:rPr lang="en-US" dirty="0" smtClean="0"/>
              <a:t>Peter Abelard</a:t>
            </a:r>
          </a:p>
          <a:p>
            <a:pPr lvl="1"/>
            <a:r>
              <a:rPr lang="en-US" dirty="0" smtClean="0"/>
              <a:t>Thomas Aquinas</a:t>
            </a:r>
          </a:p>
        </p:txBody>
      </p:sp>
    </p:spTree>
    <p:extLst>
      <p:ext uri="{BB962C8B-B14F-4D97-AF65-F5344CB8AC3E}">
        <p14:creationId xmlns:p14="http://schemas.microsoft.com/office/powerpoint/2010/main" xmlns="" val="21669012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Philosophy and Theology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5588" y="2527300"/>
            <a:ext cx="8173329" cy="41148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Systematic theologians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Problem: reason vs. revelation</a:t>
            </a:r>
          </a:p>
          <a:p>
            <a:pPr marL="1543050" lvl="2" indent="-742950">
              <a:buSzPct val="93000"/>
              <a:buFont typeface="Verdana" pitchFamily="34" charset="0"/>
              <a:buChar char="•"/>
            </a:pPr>
            <a:r>
              <a:rPr lang="en-US" dirty="0" smtClean="0"/>
              <a:t>Overemphasis on reason led to empty speculations</a:t>
            </a:r>
          </a:p>
          <a:p>
            <a:pPr marL="1543050" lvl="2" indent="-742950">
              <a:buSzPct val="93000"/>
              <a:buFont typeface="Verdana" pitchFamily="34" charset="0"/>
              <a:buChar char="•"/>
            </a:pPr>
            <a:r>
              <a:rPr lang="en-US" dirty="0" smtClean="0"/>
              <a:t>Revealed many contradictions in the church’s teaching</a:t>
            </a:r>
          </a:p>
        </p:txBody>
      </p:sp>
    </p:spTree>
    <p:extLst>
      <p:ext uri="{BB962C8B-B14F-4D97-AF65-F5344CB8AC3E}">
        <p14:creationId xmlns:p14="http://schemas.microsoft.com/office/powerpoint/2010/main" xmlns="" val="812032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Medieval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6942" y="2527300"/>
            <a:ext cx="7737230" cy="41148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Science had been thought of as merely a secondary source of knowledge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Roger Bacon</a:t>
            </a:r>
          </a:p>
          <a:p>
            <a:pPr lvl="2"/>
            <a:r>
              <a:rPr lang="en-US" sz="3200" dirty="0" smtClean="0"/>
              <a:t>Observation and experimentation</a:t>
            </a:r>
          </a:p>
        </p:txBody>
      </p:sp>
    </p:spTree>
    <p:extLst>
      <p:ext uri="{BB962C8B-B14F-4D97-AF65-F5344CB8AC3E}">
        <p14:creationId xmlns:p14="http://schemas.microsoft.com/office/powerpoint/2010/main" xmlns="" val="812032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Language and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6664" y="2527300"/>
            <a:ext cx="7863840" cy="4114800"/>
          </a:xfrm>
        </p:spPr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Latin was the established language </a:t>
            </a:r>
          </a:p>
          <a:p>
            <a:pPr lvl="1"/>
            <a:r>
              <a:rPr lang="en-US" dirty="0" smtClean="0"/>
              <a:t>In education</a:t>
            </a:r>
          </a:p>
          <a:p>
            <a:pPr lvl="1"/>
            <a:r>
              <a:rPr lang="en-US" dirty="0" smtClean="0"/>
              <a:t>In the Roman Church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Vernacular</a:t>
            </a:r>
          </a:p>
          <a:p>
            <a:pPr lvl="1"/>
            <a:r>
              <a:rPr lang="en-US" dirty="0" smtClean="0"/>
              <a:t>Heroic epics: </a:t>
            </a:r>
            <a:r>
              <a:rPr lang="en-US" sz="2400" dirty="0" smtClean="0"/>
              <a:t>long narrative poems that celebrated the adventures of legendary heroes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812032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Language and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8704" y="2527300"/>
            <a:ext cx="6585820" cy="41148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 startAt="3"/>
            </a:pPr>
            <a:r>
              <a:rPr lang="en-US" dirty="0" smtClean="0"/>
              <a:t>Troubadours</a:t>
            </a:r>
          </a:p>
          <a:p>
            <a:pPr marL="742950" indent="-742950">
              <a:buFont typeface="+mj-lt"/>
              <a:buAutoNum type="arabicPeriod" startAt="3"/>
            </a:pPr>
            <a:r>
              <a:rPr lang="en-US" dirty="0" smtClean="0"/>
              <a:t>Dante Alighieri</a:t>
            </a:r>
          </a:p>
          <a:p>
            <a:pPr lvl="2"/>
            <a:r>
              <a:rPr lang="en-US" sz="3200" i="1" dirty="0" smtClean="0"/>
              <a:t>Divine</a:t>
            </a:r>
            <a:r>
              <a:rPr lang="en-US" i="1" dirty="0" smtClean="0"/>
              <a:t> Comedy</a:t>
            </a:r>
          </a:p>
          <a:p>
            <a:pPr marL="742950" indent="-742950">
              <a:buFont typeface="+mj-lt"/>
              <a:buAutoNum type="arabicPeriod" startAt="3"/>
            </a:pPr>
            <a:r>
              <a:rPr lang="en-US" dirty="0" smtClean="0"/>
              <a:t>Geoffrey Chaucer</a:t>
            </a:r>
          </a:p>
          <a:p>
            <a:pPr lvl="2"/>
            <a:r>
              <a:rPr lang="en-US" i="1" dirty="0" smtClean="0"/>
              <a:t>The </a:t>
            </a:r>
            <a:r>
              <a:rPr lang="en-US" sz="3200" i="1" dirty="0" smtClean="0"/>
              <a:t>Canterbury</a:t>
            </a:r>
            <a:r>
              <a:rPr lang="en-US" i="1" dirty="0" smtClean="0"/>
              <a:t> Tales</a:t>
            </a:r>
          </a:p>
        </p:txBody>
      </p:sp>
    </p:spTree>
    <p:extLst>
      <p:ext uri="{BB962C8B-B14F-4D97-AF65-F5344CB8AC3E}">
        <p14:creationId xmlns:p14="http://schemas.microsoft.com/office/powerpoint/2010/main" xmlns="" val="37441563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Art and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9310" y="2527300"/>
            <a:ext cx="7017629" cy="41148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Art was primarily religious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Religious architecture</a:t>
            </a:r>
          </a:p>
          <a:p>
            <a:pPr lvl="2"/>
            <a:r>
              <a:rPr lang="en-US" sz="3200" dirty="0" smtClean="0"/>
              <a:t>Romanesque</a:t>
            </a:r>
            <a:endParaRPr lang="en-US" dirty="0" smtClean="0"/>
          </a:p>
          <a:p>
            <a:pPr lvl="2"/>
            <a:r>
              <a:rPr lang="en-US" sz="3200" dirty="0" smtClean="0"/>
              <a:t>Gothic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7441563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10: The Reshaping of Medieval Europe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IV. Emergence of National States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199216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Nation-States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Nationalism</a:t>
            </a:r>
          </a:p>
          <a:p>
            <a:r>
              <a:rPr lang="en-US" dirty="0" smtClean="0"/>
              <a:t>National monarchies</a:t>
            </a:r>
          </a:p>
          <a:p>
            <a:r>
              <a:rPr lang="en-US" dirty="0" smtClean="0"/>
              <a:t>Growth of royal power</a:t>
            </a:r>
          </a:p>
        </p:txBody>
      </p:sp>
    </p:spTree>
    <p:extLst>
      <p:ext uri="{BB962C8B-B14F-4D97-AF65-F5344CB8AC3E}">
        <p14:creationId xmlns:p14="http://schemas.microsoft.com/office/powerpoint/2010/main" xmlns="" val="38607352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War Between England and 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Hundred Years’ War</a:t>
            </a:r>
          </a:p>
          <a:p>
            <a:r>
              <a:rPr lang="en-US" dirty="0" smtClean="0"/>
              <a:t>Causes</a:t>
            </a:r>
          </a:p>
          <a:p>
            <a:pPr lvl="1"/>
            <a:r>
              <a:rPr lang="en-US" dirty="0" smtClean="0"/>
              <a:t>English holdings in France</a:t>
            </a:r>
          </a:p>
          <a:p>
            <a:pPr lvl="1"/>
            <a:r>
              <a:rPr lang="en-US" dirty="0" smtClean="0"/>
              <a:t>Flanders</a:t>
            </a:r>
          </a:p>
          <a:p>
            <a:pPr lvl="1"/>
            <a:r>
              <a:rPr lang="en-US" dirty="0" smtClean="0"/>
              <a:t>Claims to the French throne</a:t>
            </a:r>
          </a:p>
        </p:txBody>
      </p:sp>
    </p:spTree>
    <p:extLst>
      <p:ext uri="{BB962C8B-B14F-4D97-AF65-F5344CB8AC3E}">
        <p14:creationId xmlns:p14="http://schemas.microsoft.com/office/powerpoint/2010/main" xmlns="" val="20813730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War Between England and 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Conflict</a:t>
            </a:r>
          </a:p>
          <a:p>
            <a:pPr lvl="1"/>
            <a:r>
              <a:rPr lang="en-US" dirty="0" smtClean="0"/>
              <a:t>English victories</a:t>
            </a:r>
          </a:p>
          <a:p>
            <a:pPr lvl="2"/>
            <a:r>
              <a:rPr lang="en-US" dirty="0" err="1" smtClean="0"/>
              <a:t>Crécy</a:t>
            </a:r>
            <a:endParaRPr lang="en-US" dirty="0" smtClean="0"/>
          </a:p>
          <a:p>
            <a:pPr lvl="2"/>
            <a:r>
              <a:rPr lang="en-US" dirty="0" smtClean="0"/>
              <a:t>Poitiers</a:t>
            </a:r>
          </a:p>
          <a:p>
            <a:pPr lvl="2"/>
            <a:r>
              <a:rPr lang="en-US" dirty="0" smtClean="0"/>
              <a:t>Agincourt</a:t>
            </a:r>
          </a:p>
          <a:p>
            <a:pPr lvl="1"/>
            <a:r>
              <a:rPr lang="en-US" dirty="0" smtClean="0"/>
              <a:t>Longbows</a:t>
            </a:r>
          </a:p>
          <a:p>
            <a:pPr lvl="1"/>
            <a:r>
              <a:rPr lang="en-US" dirty="0" smtClean="0"/>
              <a:t>Joan of Arc</a:t>
            </a:r>
          </a:p>
          <a:p>
            <a:pPr lvl="1"/>
            <a:r>
              <a:rPr lang="en-US" dirty="0" smtClean="0"/>
              <a:t>French eventually win</a:t>
            </a:r>
          </a:p>
        </p:txBody>
      </p:sp>
    </p:spTree>
    <p:extLst>
      <p:ext uri="{BB962C8B-B14F-4D97-AF65-F5344CB8AC3E}">
        <p14:creationId xmlns:p14="http://schemas.microsoft.com/office/powerpoint/2010/main" xmlns="" val="38607352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 Routes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main routes from Orient to Mediterranean:</a:t>
            </a:r>
          </a:p>
          <a:p>
            <a:pPr lvl="1"/>
            <a:r>
              <a:rPr lang="en-US" dirty="0" smtClean="0"/>
              <a:t>Southern route</a:t>
            </a:r>
          </a:p>
          <a:p>
            <a:pPr lvl="1"/>
            <a:r>
              <a:rPr lang="en-US" dirty="0" smtClean="0"/>
              <a:t>Central route</a:t>
            </a:r>
          </a:p>
          <a:p>
            <a:pPr lvl="1"/>
            <a:r>
              <a:rPr lang="en-US" dirty="0" smtClean="0"/>
              <a:t>Northern route</a:t>
            </a:r>
          </a:p>
          <a:p>
            <a:pPr lvl="2"/>
            <a:r>
              <a:rPr lang="en-US" dirty="0" smtClean="0"/>
              <a:t>“Silk road”</a:t>
            </a:r>
          </a:p>
          <a:p>
            <a:r>
              <a:rPr lang="en-US" dirty="0" smtClean="0"/>
              <a:t>Flanders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45708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hlinkClick r:id="rId2"/>
              </a:rPr>
              <a:t>http://internetshakespeare.uvic.ca/Library/SLT/history/the%20histories/kings1.html</a:t>
            </a:r>
            <a:endParaRPr lang="en-US" sz="2000" dirty="0"/>
          </a:p>
        </p:txBody>
      </p:sp>
      <p:pic>
        <p:nvPicPr>
          <p:cNvPr id="4" name="Content Placeholder 3" descr="Monarchs2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65944" y="1649752"/>
            <a:ext cx="7178221" cy="389963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Reconquista in Spain and Portugal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Moors had controlled most of the Iberian Peninsula</a:t>
            </a:r>
          </a:p>
          <a:p>
            <a:r>
              <a:rPr lang="en-US" i="1" dirty="0" smtClean="0"/>
              <a:t>Reconquista</a:t>
            </a:r>
          </a:p>
          <a:p>
            <a:pPr lvl="1"/>
            <a:r>
              <a:rPr lang="en-US" dirty="0" smtClean="0"/>
              <a:t>By late 13</a:t>
            </a:r>
            <a:r>
              <a:rPr lang="en-US" baseline="30000" dirty="0" smtClean="0"/>
              <a:t>th</a:t>
            </a:r>
            <a:r>
              <a:rPr lang="en-US" dirty="0" smtClean="0"/>
              <a:t> century, most of the peninsula had been retaken</a:t>
            </a:r>
          </a:p>
        </p:txBody>
      </p:sp>
    </p:spTree>
    <p:extLst>
      <p:ext uri="{BB962C8B-B14F-4D97-AF65-F5344CB8AC3E}">
        <p14:creationId xmlns:p14="http://schemas.microsoft.com/office/powerpoint/2010/main" xmlns="" val="38607352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Reconquista in Spain and Portugal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Three main kingdoms:</a:t>
            </a:r>
          </a:p>
          <a:p>
            <a:pPr lvl="1"/>
            <a:r>
              <a:rPr lang="en-US" dirty="0" smtClean="0"/>
              <a:t>Portugal</a:t>
            </a:r>
          </a:p>
          <a:p>
            <a:pPr lvl="1"/>
            <a:r>
              <a:rPr lang="en-US" dirty="0" smtClean="0"/>
              <a:t>Castile</a:t>
            </a:r>
          </a:p>
          <a:p>
            <a:pPr lvl="1"/>
            <a:r>
              <a:rPr lang="en-US" dirty="0" smtClean="0"/>
              <a:t>Aragon</a:t>
            </a:r>
          </a:p>
          <a:p>
            <a:pPr lvl="1"/>
            <a:r>
              <a:rPr lang="en-US" dirty="0" smtClean="0"/>
              <a:t>Each kingdom had a council</a:t>
            </a:r>
          </a:p>
          <a:p>
            <a:pPr lvl="1"/>
            <a:r>
              <a:rPr lang="en-US" dirty="0" smtClean="0"/>
              <a:t>Royal power increased</a:t>
            </a:r>
          </a:p>
        </p:txBody>
      </p:sp>
    </p:spTree>
    <p:extLst>
      <p:ext uri="{BB962C8B-B14F-4D97-AF65-F5344CB8AC3E}">
        <p14:creationId xmlns:p14="http://schemas.microsoft.com/office/powerpoint/2010/main" xmlns="" val="30352824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Reconquista in Spain and Portugal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Spain</a:t>
            </a:r>
          </a:p>
          <a:p>
            <a:pPr lvl="1"/>
            <a:r>
              <a:rPr lang="en-US" dirty="0" smtClean="0"/>
              <a:t>Ferdinand of Aragon</a:t>
            </a:r>
          </a:p>
          <a:p>
            <a:pPr lvl="1"/>
            <a:r>
              <a:rPr lang="en-US" dirty="0" smtClean="0"/>
              <a:t>Isabella of Castile</a:t>
            </a:r>
          </a:p>
          <a:p>
            <a:pPr lvl="1"/>
            <a:r>
              <a:rPr lang="en-US" dirty="0" smtClean="0"/>
              <a:t>Spanish Inquisition</a:t>
            </a:r>
          </a:p>
          <a:p>
            <a:pPr lvl="1"/>
            <a:r>
              <a:rPr lang="en-US" dirty="0" smtClean="0"/>
              <a:t>Drove Moors out of Granada in 1492</a:t>
            </a:r>
          </a:p>
        </p:txBody>
      </p:sp>
    </p:spTree>
    <p:extLst>
      <p:ext uri="{BB962C8B-B14F-4D97-AF65-F5344CB8AC3E}">
        <p14:creationId xmlns:p14="http://schemas.microsoft.com/office/powerpoint/2010/main" xmlns="" val="30352824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Disunity in Italy and Germany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small regional states</a:t>
            </a:r>
          </a:p>
          <a:p>
            <a:r>
              <a:rPr lang="en-US" dirty="0" smtClean="0"/>
              <a:t>Divisions of Italy</a:t>
            </a:r>
          </a:p>
          <a:p>
            <a:r>
              <a:rPr lang="en-US" dirty="0" smtClean="0"/>
              <a:t>Imperial authority declined in Germany</a:t>
            </a:r>
          </a:p>
          <a:p>
            <a:r>
              <a:rPr lang="en-US" dirty="0" smtClean="0"/>
              <a:t>Golden Bull</a:t>
            </a:r>
          </a:p>
          <a:p>
            <a:pPr lvl="1"/>
            <a:r>
              <a:rPr lang="en-US" dirty="0" smtClean="0"/>
              <a:t>Diet of Holy Roman Empire</a:t>
            </a:r>
          </a:p>
        </p:txBody>
      </p:sp>
    </p:spTree>
    <p:extLst>
      <p:ext uri="{BB962C8B-B14F-4D97-AF65-F5344CB8AC3E}">
        <p14:creationId xmlns:p14="http://schemas.microsoft.com/office/powerpoint/2010/main" xmlns="" val="30352824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Disunity in Italy and Germany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Habsburg</a:t>
            </a:r>
          </a:p>
          <a:p>
            <a:pPr lvl="1"/>
            <a:r>
              <a:rPr lang="en-US" dirty="0" smtClean="0"/>
              <a:t>Austria</a:t>
            </a:r>
          </a:p>
          <a:p>
            <a:pPr lvl="1"/>
            <a:r>
              <a:rPr lang="en-US" dirty="0" smtClean="0"/>
              <a:t>Maximilian I</a:t>
            </a:r>
          </a:p>
          <a:p>
            <a:pPr lvl="2"/>
            <a:r>
              <a:rPr lang="en-US" dirty="0" smtClean="0"/>
              <a:t>Increased Habsburg possessions through marriages</a:t>
            </a:r>
          </a:p>
        </p:txBody>
      </p:sp>
    </p:spTree>
    <p:extLst>
      <p:ext uri="{BB962C8B-B14F-4D97-AF65-F5344CB8AC3E}">
        <p14:creationId xmlns:p14="http://schemas.microsoft.com/office/powerpoint/2010/main" xmlns="" val="9941963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10: The Reshaping of Medieval Europe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V. Decline of the Roman Church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199216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Papal Humiliation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Boniface VIII</a:t>
            </a:r>
          </a:p>
          <a:p>
            <a:r>
              <a:rPr lang="en-US" dirty="0" smtClean="0"/>
              <a:t>Philip IV</a:t>
            </a:r>
          </a:p>
          <a:p>
            <a:r>
              <a:rPr lang="en-US" i="1" dirty="0" err="1" smtClean="0"/>
              <a:t>Unam</a:t>
            </a:r>
            <a:r>
              <a:rPr lang="en-US" i="1" dirty="0" smtClean="0"/>
              <a:t> </a:t>
            </a:r>
            <a:r>
              <a:rPr lang="en-US" i="1" dirty="0" err="1" smtClean="0"/>
              <a:t>Sanctam</a:t>
            </a:r>
            <a:endParaRPr lang="en-US" i="1" dirty="0" smtClean="0"/>
          </a:p>
          <a:p>
            <a:pPr lvl="1"/>
            <a:r>
              <a:rPr lang="en-US" dirty="0" smtClean="0"/>
              <a:t>Famous papal bull</a:t>
            </a:r>
          </a:p>
          <a:p>
            <a:r>
              <a:rPr lang="en-US" dirty="0" smtClean="0"/>
              <a:t>Philip took the pope captive</a:t>
            </a:r>
          </a:p>
          <a:p>
            <a:pPr lvl="1"/>
            <a:r>
              <a:rPr lang="en-US" dirty="0" smtClean="0"/>
              <a:t>Pope died soon thereafter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147372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Papal Exile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next pope was a Frenchman</a:t>
            </a:r>
          </a:p>
          <a:p>
            <a:pPr lvl="1"/>
            <a:r>
              <a:rPr lang="en-US" dirty="0" smtClean="0"/>
              <a:t>Papal capital moved to Avignon</a:t>
            </a:r>
          </a:p>
          <a:p>
            <a:pPr lvl="2"/>
            <a:r>
              <a:rPr lang="en-US" dirty="0" smtClean="0"/>
              <a:t>Babylonian captivity</a:t>
            </a:r>
          </a:p>
          <a:p>
            <a:pPr lvl="2"/>
            <a:r>
              <a:rPr lang="en-US" dirty="0" smtClean="0"/>
              <a:t>Resentment of non-French</a:t>
            </a:r>
          </a:p>
          <a:p>
            <a:pPr lvl="2"/>
            <a:r>
              <a:rPr lang="en-US" dirty="0" smtClean="0"/>
              <a:t>Wealth and corruption</a:t>
            </a:r>
          </a:p>
          <a:p>
            <a:pPr lvl="2"/>
            <a:r>
              <a:rPr lang="en-US" dirty="0" smtClean="0"/>
              <a:t>Calls for reform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160105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Papal Schism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Gregory XI returned to Rome and soon died</a:t>
            </a:r>
          </a:p>
          <a:p>
            <a:r>
              <a:rPr lang="en-US" dirty="0" smtClean="0"/>
              <a:t>Two papal elections</a:t>
            </a:r>
          </a:p>
          <a:p>
            <a:pPr lvl="1"/>
            <a:r>
              <a:rPr lang="en-US" dirty="0" smtClean="0"/>
              <a:t>Great Schism</a:t>
            </a:r>
          </a:p>
          <a:p>
            <a:pPr lvl="1"/>
            <a:r>
              <a:rPr lang="en-US" dirty="0" smtClean="0"/>
              <a:t>A third pope</a:t>
            </a:r>
          </a:p>
          <a:p>
            <a:r>
              <a:rPr lang="en-US" dirty="0" smtClean="0"/>
              <a:t>Council of Constance</a:t>
            </a:r>
          </a:p>
          <a:p>
            <a:pPr lvl="1"/>
            <a:r>
              <a:rPr lang="en-US" dirty="0" smtClean="0"/>
              <a:t>Martin V as sole pope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160105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Markets and Fairs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Markets were local </a:t>
            </a:r>
          </a:p>
          <a:p>
            <a:pPr lvl="1"/>
            <a:r>
              <a:rPr lang="en-US" dirty="0" smtClean="0"/>
              <a:t>Once a week</a:t>
            </a:r>
          </a:p>
          <a:p>
            <a:r>
              <a:rPr lang="en-US" dirty="0" smtClean="0"/>
              <a:t>Trade fairs</a:t>
            </a:r>
          </a:p>
          <a:p>
            <a:pPr lvl="1"/>
            <a:r>
              <a:rPr lang="en-US" dirty="0" smtClean="0"/>
              <a:t>Regional or international</a:t>
            </a:r>
          </a:p>
          <a:p>
            <a:pPr lvl="1"/>
            <a:r>
              <a:rPr lang="en-US" dirty="0" smtClean="0"/>
              <a:t>Once a year, lasting several days to several weeks</a:t>
            </a:r>
          </a:p>
          <a:p>
            <a:pPr lvl="1"/>
            <a:r>
              <a:rPr lang="en-US" dirty="0" smtClean="0"/>
              <a:t>Champagne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45708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2"/>
          <p:cNvSpPr>
            <a:spLocks/>
          </p:cNvSpPr>
          <p:nvPr/>
        </p:nvSpPr>
        <p:spPr bwMode="auto">
          <a:xfrm>
            <a:off x="5486400" y="675253"/>
            <a:ext cx="3474722" cy="436098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Philip IV of France defies pope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6" name="Rectangle 3"/>
          <p:cNvSpPr>
            <a:spLocks/>
          </p:cNvSpPr>
          <p:nvPr/>
        </p:nvSpPr>
        <p:spPr bwMode="auto">
          <a:xfrm>
            <a:off x="4994031" y="1111349"/>
            <a:ext cx="3967089" cy="478306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pope issues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Unam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Sanctam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(1302)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7" name="Rectangle 4"/>
          <p:cNvSpPr>
            <a:spLocks/>
          </p:cNvSpPr>
          <p:nvPr/>
        </p:nvSpPr>
        <p:spPr bwMode="auto">
          <a:xfrm>
            <a:off x="4670475" y="1589649"/>
            <a:ext cx="4290646" cy="492373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Philip IV captures pope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42" name="Line 11"/>
          <p:cNvSpPr>
            <a:spLocks noChangeShapeType="1"/>
          </p:cNvSpPr>
          <p:nvPr/>
        </p:nvSpPr>
        <p:spPr bwMode="auto">
          <a:xfrm rot="10800000" flipH="1">
            <a:off x="749106" y="1209547"/>
            <a:ext cx="3600896" cy="3303984"/>
          </a:xfrm>
          <a:prstGeom prst="line">
            <a:avLst/>
          </a:prstGeom>
          <a:noFill/>
          <a:ln w="41275">
            <a:solidFill>
              <a:srgbClr val="000000"/>
            </a:solidFill>
            <a:round/>
            <a:headEnd type="stealth" w="med" len="med"/>
            <a:tailEnd/>
          </a:ln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44049" name="Rectangle 18"/>
          <p:cNvSpPr>
            <a:spLocks/>
          </p:cNvSpPr>
          <p:nvPr/>
        </p:nvSpPr>
        <p:spPr bwMode="auto">
          <a:xfrm rot="-2580000">
            <a:off x="-293102" y="1602060"/>
            <a:ext cx="5160244" cy="1173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500" b="1" dirty="0" smtClean="0">
                <a:latin typeface="Castellar" pitchFamily="18" charset="0"/>
                <a:ea typeface="Optima" charset="0"/>
                <a:cs typeface="Optima" charset="0"/>
              </a:rPr>
              <a:t>DECLINE OF THE MEDIEVAL PAPACY</a:t>
            </a:r>
            <a:endParaRPr lang="en-US" sz="3500" b="1" dirty="0">
              <a:latin typeface="Castellar" pitchFamily="18" charset="0"/>
              <a:ea typeface="Optima" charset="0"/>
              <a:cs typeface="Optima" charset="0"/>
            </a:endParaRPr>
          </a:p>
        </p:txBody>
      </p:sp>
      <p:sp>
        <p:nvSpPr>
          <p:cNvPr id="44052" name="Rectangle 8"/>
          <p:cNvSpPr>
            <a:spLocks/>
          </p:cNvSpPr>
          <p:nvPr/>
        </p:nvSpPr>
        <p:spPr bwMode="auto">
          <a:xfrm flipH="1">
            <a:off x="337626" y="5978769"/>
            <a:ext cx="8623496" cy="746633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No meaningful reform with continued criticism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4"/>
          <p:cNvSpPr>
            <a:spLocks/>
          </p:cNvSpPr>
          <p:nvPr/>
        </p:nvSpPr>
        <p:spPr bwMode="auto">
          <a:xfrm>
            <a:off x="4192172" y="2079675"/>
            <a:ext cx="4766603" cy="520509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Pope protected, but dies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4"/>
          <p:cNvSpPr>
            <a:spLocks/>
          </p:cNvSpPr>
          <p:nvPr/>
        </p:nvSpPr>
        <p:spPr bwMode="auto">
          <a:xfrm>
            <a:off x="3770142" y="2600178"/>
            <a:ext cx="5188634" cy="452517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French pope elected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4"/>
          <p:cNvSpPr>
            <a:spLocks/>
          </p:cNvSpPr>
          <p:nvPr/>
        </p:nvSpPr>
        <p:spPr bwMode="auto">
          <a:xfrm>
            <a:off x="3291840" y="3050344"/>
            <a:ext cx="5666935" cy="520509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Papal capital moved to Avignon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4"/>
          <p:cNvSpPr>
            <a:spLocks/>
          </p:cNvSpPr>
          <p:nvPr/>
        </p:nvSpPr>
        <p:spPr bwMode="auto">
          <a:xfrm>
            <a:off x="2785404" y="3568513"/>
            <a:ext cx="6171024" cy="595532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“Babylonian Captivity” of the RCC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4"/>
          <p:cNvSpPr>
            <a:spLocks/>
          </p:cNvSpPr>
          <p:nvPr/>
        </p:nvSpPr>
        <p:spPr bwMode="auto">
          <a:xfrm>
            <a:off x="2278966" y="4164041"/>
            <a:ext cx="6677465" cy="586157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Papacy returns to Rome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ectangle 4"/>
          <p:cNvSpPr>
            <a:spLocks/>
          </p:cNvSpPr>
          <p:nvPr/>
        </p:nvSpPr>
        <p:spPr bwMode="auto">
          <a:xfrm>
            <a:off x="1800665" y="4750193"/>
            <a:ext cx="7155766" cy="651813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Great Schism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4"/>
          <p:cNvSpPr>
            <a:spLocks/>
          </p:cNvSpPr>
          <p:nvPr/>
        </p:nvSpPr>
        <p:spPr bwMode="auto">
          <a:xfrm>
            <a:off x="900332" y="5401998"/>
            <a:ext cx="8058444" cy="574444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Council of Constance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Rectangle 2"/>
          <p:cNvSpPr>
            <a:spLocks/>
          </p:cNvSpPr>
          <p:nvPr/>
        </p:nvSpPr>
        <p:spPr bwMode="auto">
          <a:xfrm>
            <a:off x="6049107" y="42204"/>
            <a:ext cx="2909669" cy="630704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POPE BONIFACE VIII 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seeks to control Europe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Money and Banking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Production of coins</a:t>
            </a:r>
          </a:p>
          <a:p>
            <a:pPr lvl="1"/>
            <a:r>
              <a:rPr lang="en-US" dirty="0" smtClean="0"/>
              <a:t>Minting coins</a:t>
            </a:r>
          </a:p>
          <a:p>
            <a:pPr lvl="1"/>
            <a:r>
              <a:rPr lang="en-US" dirty="0" smtClean="0"/>
              <a:t>Florin</a:t>
            </a:r>
          </a:p>
          <a:p>
            <a:r>
              <a:rPr lang="en-US" dirty="0" smtClean="0"/>
              <a:t>Moneychangers</a:t>
            </a:r>
          </a:p>
          <a:p>
            <a:pPr lvl="1"/>
            <a:r>
              <a:rPr lang="en-US" dirty="0" smtClean="0"/>
              <a:t>Currency exchange </a:t>
            </a:r>
          </a:p>
          <a:p>
            <a:pPr lvl="1"/>
            <a:r>
              <a:rPr lang="en-US" dirty="0" smtClean="0"/>
              <a:t>Safekeeping of money</a:t>
            </a:r>
          </a:p>
          <a:p>
            <a:pPr lvl="1"/>
            <a:r>
              <a:rPr lang="en-US" dirty="0" smtClean="0"/>
              <a:t>Loans and letters of credit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45708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Medieval Church and Business Practices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Roman Church taught:</a:t>
            </a:r>
          </a:p>
          <a:p>
            <a:pPr lvl="1"/>
            <a:r>
              <a:rPr lang="en-US" dirty="0" smtClean="0"/>
              <a:t>Just price</a:t>
            </a:r>
          </a:p>
          <a:p>
            <a:pPr lvl="1"/>
            <a:r>
              <a:rPr lang="en-US" dirty="0" smtClean="0"/>
              <a:t>Prohibition of usury</a:t>
            </a:r>
          </a:p>
          <a:p>
            <a:pPr lvl="2"/>
            <a:r>
              <a:rPr lang="en-US" dirty="0" smtClean="0"/>
              <a:t>Became an obsolete teaching</a:t>
            </a:r>
          </a:p>
          <a:p>
            <a:r>
              <a:rPr lang="en-US" dirty="0" smtClean="0"/>
              <a:t>Results of the revival of trade and changes in business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45708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10: The Reshaping of Medieval Europe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II. Growth of Towns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199216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Townsmen Gain Basic Freedoms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Towns were growing</a:t>
            </a:r>
          </a:p>
          <a:p>
            <a:pPr lvl="1"/>
            <a:r>
              <a:rPr lang="en-US" dirty="0" smtClean="0"/>
              <a:t>Increased farm production</a:t>
            </a:r>
          </a:p>
          <a:p>
            <a:r>
              <a:rPr lang="en-US" dirty="0" smtClean="0"/>
              <a:t>Townsmen sought local self-government</a:t>
            </a:r>
          </a:p>
          <a:p>
            <a:pPr lvl="1"/>
            <a:r>
              <a:rPr lang="en-US" dirty="0" smtClean="0"/>
              <a:t>Obtained in a variety of ways</a:t>
            </a:r>
          </a:p>
          <a:p>
            <a:pPr lvl="1"/>
            <a:r>
              <a:rPr lang="en-US" dirty="0" smtClean="0"/>
              <a:t>Charter</a:t>
            </a:r>
          </a:p>
        </p:txBody>
      </p:sp>
    </p:spTree>
    <p:extLst>
      <p:ext uri="{BB962C8B-B14F-4D97-AF65-F5344CB8AC3E}">
        <p14:creationId xmlns:p14="http://schemas.microsoft.com/office/powerpoint/2010/main" xmlns="" val="15595519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Townsmen Gain Basic Freedoms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freedoms granted in charters:</a:t>
            </a:r>
          </a:p>
          <a:p>
            <a:pPr lvl="1"/>
            <a:r>
              <a:rPr lang="en-US" dirty="0" smtClean="0"/>
              <a:t>Free status</a:t>
            </a:r>
          </a:p>
          <a:p>
            <a:pPr lvl="1"/>
            <a:r>
              <a:rPr lang="en-US" dirty="0" smtClean="0"/>
              <a:t>Exemption from manorial obligations</a:t>
            </a:r>
          </a:p>
          <a:p>
            <a:pPr lvl="1"/>
            <a:r>
              <a:rPr lang="en-US" dirty="0" smtClean="0"/>
              <a:t>Town justice</a:t>
            </a:r>
          </a:p>
          <a:p>
            <a:pPr lvl="1"/>
            <a:r>
              <a:rPr lang="en-US" dirty="0" smtClean="0"/>
              <a:t>Commercial privileges</a:t>
            </a:r>
          </a:p>
        </p:txBody>
      </p:sp>
    </p:spTree>
    <p:extLst>
      <p:ext uri="{BB962C8B-B14F-4D97-AF65-F5344CB8AC3E}">
        <p14:creationId xmlns:p14="http://schemas.microsoft.com/office/powerpoint/2010/main" xmlns="" val="4415627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it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3398</TotalTime>
  <Words>879</Words>
  <Application>Microsoft Office PowerPoint</Application>
  <PresentationFormat>On-screen Show (4:3)</PresentationFormat>
  <Paragraphs>229</Paragraphs>
  <Slides>40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Unit 3</vt:lpstr>
      <vt:lpstr>Chapter 10: The Reshaping of Medieval Europe</vt:lpstr>
      <vt:lpstr>Revival of Trade</vt:lpstr>
      <vt:lpstr>Trade Routes</vt:lpstr>
      <vt:lpstr>Markets and Fairs</vt:lpstr>
      <vt:lpstr>Money and Banking</vt:lpstr>
      <vt:lpstr>The Medieval Church and Business Practices</vt:lpstr>
      <vt:lpstr>Chapter 10: The Reshaping of Medieval Europe</vt:lpstr>
      <vt:lpstr>Townsmen Gain Basic Freedoms</vt:lpstr>
      <vt:lpstr>Townsmen Gain Basic Freedoms</vt:lpstr>
      <vt:lpstr>Establishment of Guilds</vt:lpstr>
      <vt:lpstr>Establishment of Guilds</vt:lpstr>
      <vt:lpstr>A New Social Class Emerges</vt:lpstr>
      <vt:lpstr>A New Social Class Emerges</vt:lpstr>
      <vt:lpstr>Town Life</vt:lpstr>
      <vt:lpstr>Chapter 10: The Reshaping of Medieval Europe</vt:lpstr>
      <vt:lpstr>Education</vt:lpstr>
      <vt:lpstr>Education</vt:lpstr>
      <vt:lpstr>Revival of Learning</vt:lpstr>
      <vt:lpstr>Universities</vt:lpstr>
      <vt:lpstr>Philosophy and Theology</vt:lpstr>
      <vt:lpstr>Philosophy and Theology</vt:lpstr>
      <vt:lpstr>Medieval Science</vt:lpstr>
      <vt:lpstr>Language and Literature</vt:lpstr>
      <vt:lpstr>Language and Literature</vt:lpstr>
      <vt:lpstr>Art and Architecture</vt:lpstr>
      <vt:lpstr>Chapter 10: The Reshaping of Medieval Europe</vt:lpstr>
      <vt:lpstr>Nation-States</vt:lpstr>
      <vt:lpstr>War Between England and France</vt:lpstr>
      <vt:lpstr>War Between England and France</vt:lpstr>
      <vt:lpstr>http://internetshakespeare.uvic.ca/Library/SLT/history/the%20histories/kings1.html</vt:lpstr>
      <vt:lpstr>Reconquista in Spain and Portugal</vt:lpstr>
      <vt:lpstr>Reconquista in Spain and Portugal</vt:lpstr>
      <vt:lpstr>Reconquista in Spain and Portugal</vt:lpstr>
      <vt:lpstr>Disunity in Italy and Germany</vt:lpstr>
      <vt:lpstr>Disunity in Italy and Germany</vt:lpstr>
      <vt:lpstr>Chapter 10: The Reshaping of Medieval Europe</vt:lpstr>
      <vt:lpstr>Papal Humiliation</vt:lpstr>
      <vt:lpstr>Papal Exile</vt:lpstr>
      <vt:lpstr>Papal Schism</vt:lpstr>
      <vt:lpstr>Slide 40</vt:lpstr>
    </vt:vector>
  </TitlesOfParts>
  <Company>Bob Jones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Brittany Pantilione</dc:creator>
  <cp:lastModifiedBy>Rebecca Lopez</cp:lastModifiedBy>
  <cp:revision>104</cp:revision>
  <dcterms:created xsi:type="dcterms:W3CDTF">2012-09-21T11:51:27Z</dcterms:created>
  <dcterms:modified xsi:type="dcterms:W3CDTF">2016-03-23T09:32:11Z</dcterms:modified>
</cp:coreProperties>
</file>